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4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11" y="-11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AAB85D-8F17-45C8-936E-01396DFF273D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C36806-7D7E-4DBA-97CF-CBBC422E6CD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AAB85D-8F17-45C8-936E-01396DFF273D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C36806-7D7E-4DBA-97CF-CBBC422E6C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AAB85D-8F17-45C8-936E-01396DFF273D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C36806-7D7E-4DBA-97CF-CBBC422E6C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AAB85D-8F17-45C8-936E-01396DFF273D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C36806-7D7E-4DBA-97CF-CBBC422E6C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AAB85D-8F17-45C8-936E-01396DFF273D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C36806-7D7E-4DBA-97CF-CBBC422E6CD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AAB85D-8F17-45C8-936E-01396DFF273D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C36806-7D7E-4DBA-97CF-CBBC422E6C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AAB85D-8F17-45C8-936E-01396DFF273D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C36806-7D7E-4DBA-97CF-CBBC422E6C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AAB85D-8F17-45C8-936E-01396DFF273D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C36806-7D7E-4DBA-97CF-CBBC422E6C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AAB85D-8F17-45C8-936E-01396DFF273D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C36806-7D7E-4DBA-97CF-CBBC422E6CD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AAB85D-8F17-45C8-936E-01396DFF273D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C36806-7D7E-4DBA-97CF-CBBC422E6C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AAB85D-8F17-45C8-936E-01396DFF273D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C36806-7D7E-4DBA-97CF-CBBC422E6CD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AAB85D-8F17-45C8-936E-01396DFF273D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0C36806-7D7E-4DBA-97CF-CBBC422E6CDC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Tuesday, October 16, 2012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 TISK or Mental Math problems this week.</a:t>
            </a:r>
          </a:p>
          <a:p>
            <a:endParaRPr lang="en-US" dirty="0"/>
          </a:p>
          <a:p>
            <a:r>
              <a:rPr lang="en-US" dirty="0"/>
              <a:t>Homework: </a:t>
            </a:r>
            <a:endParaRPr lang="en-US" dirty="0" smtClean="0"/>
          </a:p>
          <a:p>
            <a:r>
              <a:rPr lang="en-US" dirty="0" smtClean="0"/>
              <a:t>p</a:t>
            </a:r>
            <a:r>
              <a:rPr lang="en-US" dirty="0"/>
              <a:t>. 199-200 #9, 10, 12, 24, 27-29all, 30-34even</a:t>
            </a:r>
          </a:p>
        </p:txBody>
      </p:sp>
    </p:spTree>
    <p:extLst>
      <p:ext uri="{BB962C8B-B14F-4D97-AF65-F5344CB8AC3E}">
        <p14:creationId xmlns:p14="http://schemas.microsoft.com/office/powerpoint/2010/main" val="5867483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4-1 &amp; 4-2 Worksheet Check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435608" y="1447800"/>
                <a:ext cx="7498080" cy="5181600"/>
              </a:xfrm>
            </p:spPr>
            <p:txBody>
              <a:bodyPr>
                <a:normAutofit fontScale="70000" lnSpcReduction="20000"/>
              </a:bodyPr>
              <a:lstStyle/>
              <a:p>
                <a:pPr marL="82296" indent="0">
                  <a:buNone/>
                </a:pPr>
                <a:r>
                  <a:rPr lang="en-US" dirty="0" smtClean="0"/>
                  <a:t>1-6 are sample answers:</a:t>
                </a:r>
              </a:p>
              <a:p>
                <a:pPr marL="82296" indent="0">
                  <a:buNone/>
                </a:pPr>
                <a:r>
                  <a:rPr lang="en-US" dirty="0" smtClean="0"/>
                  <a:t>1)                            2)      </a:t>
                </a:r>
              </a:p>
              <a:p>
                <a:pPr marL="82296" indent="0">
                  <a:buNone/>
                </a:pPr>
                <a:r>
                  <a:rPr lang="en-US" dirty="0" smtClean="0"/>
                  <a:t>                </a:t>
                </a:r>
              </a:p>
              <a:p>
                <a:pPr marL="82296" indent="0">
                  <a:buNone/>
                </a:pPr>
                <a:r>
                  <a:rPr lang="en-US" dirty="0" smtClean="0"/>
                  <a:t>3)                            4) </a:t>
                </a:r>
              </a:p>
              <a:p>
                <a:pPr marL="82296" indent="0">
                  <a:buNone/>
                </a:pPr>
                <a:endParaRPr lang="en-US" dirty="0" smtClean="0"/>
              </a:p>
              <a:p>
                <a:pPr marL="82296" indent="0">
                  <a:buNone/>
                </a:pPr>
                <a:r>
                  <a:rPr lang="en-US" dirty="0" smtClean="0"/>
                  <a:t>5)                            6) </a:t>
                </a:r>
              </a:p>
              <a:p>
                <a:pPr marL="82296" indent="0">
                  <a:buNone/>
                </a:pPr>
                <a:endParaRPr lang="en-US" dirty="0" smtClean="0"/>
              </a:p>
              <a:p>
                <a:pPr marL="82296" indent="0">
                  <a:buNone/>
                </a:pPr>
                <a:r>
                  <a:rPr lang="en-US" dirty="0" smtClean="0"/>
                  <a:t>7)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𝐴𝐵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,</m:t>
                    </m:r>
                    <m:acc>
                      <m:accPr>
                        <m:chr m:val="̅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𝐵𝐶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,</m:t>
                    </m:r>
                    <m:acc>
                      <m:accPr>
                        <m:chr m:val="̅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𝐴</m:t>
                        </m:r>
                        <m:r>
                          <a:rPr lang="en-US" b="0" i="1" smtClean="0">
                            <a:latin typeface="Cambria Math"/>
                          </a:rPr>
                          <m:t>𝐶</m:t>
                        </m:r>
                      </m:e>
                    </m:acc>
                  </m:oMath>
                </a14:m>
                <a:endParaRPr lang="en-US" dirty="0" smtClean="0"/>
              </a:p>
              <a:p>
                <a:pPr marL="82296" indent="0">
                  <a:buNone/>
                </a:pPr>
                <a:r>
                  <a:rPr lang="en-US" dirty="0" smtClean="0"/>
                  <a:t>8)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, 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, &amp; 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𝐴𝐶𝐵</m:t>
                    </m:r>
                  </m:oMath>
                </a14:m>
                <a:endParaRPr lang="en-US" b="0" dirty="0" smtClean="0">
                  <a:ea typeface="Cambria Math"/>
                </a:endParaRPr>
              </a:p>
              <a:p>
                <a:pPr marL="82296" indent="0">
                  <a:buNone/>
                </a:pPr>
                <a:r>
                  <a:rPr lang="en-US" dirty="0" smtClean="0"/>
                  <a:t>9)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∠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𝐴𝐶𝐵</m:t>
                    </m:r>
                  </m:oMath>
                </a14:m>
                <a:endParaRPr lang="en-US" dirty="0">
                  <a:ea typeface="Cambria Math"/>
                </a:endParaRPr>
              </a:p>
              <a:p>
                <a:pPr marL="82296" indent="0">
                  <a:buNone/>
                </a:pPr>
                <a:r>
                  <a:rPr lang="en-US" dirty="0" smtClean="0"/>
                  <a:t>10)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∠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&amp; 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∠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𝐵</m:t>
                    </m:r>
                  </m:oMath>
                </a14:m>
                <a:endParaRPr lang="en-US" dirty="0" smtClean="0"/>
              </a:p>
              <a:p>
                <a:pPr marL="82296" indent="0">
                  <a:buNone/>
                </a:pPr>
                <a:r>
                  <a:rPr lang="en-US" dirty="0" smtClean="0"/>
                  <a:t>11)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𝐴𝐵</m:t>
                        </m:r>
                      </m:e>
                    </m:acc>
                  </m:oMath>
                </a14:m>
                <a:endParaRPr lang="en-US" dirty="0" smtClean="0"/>
              </a:p>
              <a:p>
                <a:pPr marL="82296" indent="0">
                  <a:buNone/>
                </a:pPr>
                <a:r>
                  <a:rPr lang="en-US" dirty="0" smtClean="0"/>
                  <a:t>12)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𝐵𝐶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 &amp; </m:t>
                    </m:r>
                    <m:acc>
                      <m:accPr>
                        <m:chr m:val="̅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𝐴</m:t>
                        </m:r>
                        <m:r>
                          <a:rPr lang="en-US" i="1">
                            <a:latin typeface="Cambria Math"/>
                          </a:rPr>
                          <m:t>𝐶</m:t>
                        </m:r>
                      </m:e>
                    </m:acc>
                  </m:oMath>
                </a14:m>
                <a:endParaRPr lang="en-US" dirty="0" smtClean="0"/>
              </a:p>
              <a:p>
                <a:pPr marL="82296" indent="0">
                  <a:buNone/>
                </a:pPr>
                <a:r>
                  <a:rPr lang="en-US" dirty="0" smtClean="0"/>
                  <a:t>13)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∠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𝐵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35608" y="1447800"/>
                <a:ext cx="7498080" cy="5181600"/>
              </a:xfrm>
              <a:blipFill rotWithShape="1">
                <a:blip r:embed="rId2"/>
                <a:stretch>
                  <a:fillRect t="-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ight Triangle 3"/>
          <p:cNvSpPr/>
          <p:nvPr/>
        </p:nvSpPr>
        <p:spPr>
          <a:xfrm>
            <a:off x="2057400" y="1828800"/>
            <a:ext cx="1676400" cy="381000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057400" y="2133600"/>
            <a:ext cx="76200" cy="76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20193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514600" y="2133600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590800" y="2133600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2519881" y="1866900"/>
            <a:ext cx="70919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2590800" y="1905000"/>
            <a:ext cx="70919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2667000" y="1905000"/>
            <a:ext cx="70919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Isosceles Triangle 17"/>
          <p:cNvSpPr/>
          <p:nvPr/>
        </p:nvSpPr>
        <p:spPr>
          <a:xfrm>
            <a:off x="4800600" y="1828800"/>
            <a:ext cx="533400" cy="459828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5067300" y="2209800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876800" y="1994585"/>
            <a:ext cx="1524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5105400" y="1981200"/>
            <a:ext cx="1524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Arc 23"/>
          <p:cNvSpPr/>
          <p:nvPr/>
        </p:nvSpPr>
        <p:spPr>
          <a:xfrm>
            <a:off x="4800600" y="2207172"/>
            <a:ext cx="152400" cy="155028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c 24"/>
          <p:cNvSpPr/>
          <p:nvPr/>
        </p:nvSpPr>
        <p:spPr>
          <a:xfrm flipH="1">
            <a:off x="5181600" y="2209800"/>
            <a:ext cx="152400" cy="155028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rc 25"/>
          <p:cNvSpPr/>
          <p:nvPr/>
        </p:nvSpPr>
        <p:spPr>
          <a:xfrm rot="8087484">
            <a:off x="4985495" y="1827484"/>
            <a:ext cx="152400" cy="155028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Isosceles Triangle 26"/>
          <p:cNvSpPr/>
          <p:nvPr/>
        </p:nvSpPr>
        <p:spPr>
          <a:xfrm>
            <a:off x="2095500" y="2659380"/>
            <a:ext cx="1333500" cy="2286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2433119" y="2705100"/>
            <a:ext cx="157681" cy="114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2913179" y="2705100"/>
            <a:ext cx="157681" cy="114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Isosceles Triangle 30"/>
          <p:cNvSpPr/>
          <p:nvPr/>
        </p:nvSpPr>
        <p:spPr>
          <a:xfrm rot="11707279">
            <a:off x="4654931" y="2725626"/>
            <a:ext cx="1333500" cy="228600"/>
          </a:xfrm>
          <a:prstGeom prst="triangle">
            <a:avLst>
              <a:gd name="adj" fmla="val 7171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/>
          <p:cNvCxnSpPr/>
          <p:nvPr/>
        </p:nvCxnSpPr>
        <p:spPr>
          <a:xfrm>
            <a:off x="4800600" y="275463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181600" y="2819400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5257800" y="2819400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5061695" y="2602230"/>
            <a:ext cx="43705" cy="1028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5137895" y="2640330"/>
            <a:ext cx="43705" cy="1028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5214095" y="2667000"/>
            <a:ext cx="43705" cy="1028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ight Triangle 40"/>
          <p:cNvSpPr/>
          <p:nvPr/>
        </p:nvSpPr>
        <p:spPr>
          <a:xfrm>
            <a:off x="2074979" y="3048000"/>
            <a:ext cx="1125421" cy="457200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2074979" y="3429000"/>
            <a:ext cx="76200" cy="76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Connector 42"/>
          <p:cNvCxnSpPr/>
          <p:nvPr/>
        </p:nvCxnSpPr>
        <p:spPr>
          <a:xfrm>
            <a:off x="1998779" y="33147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2532179" y="3429000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2608379" y="3429000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2372762" y="3124200"/>
            <a:ext cx="70919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2443681" y="3162300"/>
            <a:ext cx="70919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2519881" y="3162300"/>
            <a:ext cx="70919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Isosceles Triangle 48"/>
          <p:cNvSpPr/>
          <p:nvPr/>
        </p:nvSpPr>
        <p:spPr>
          <a:xfrm>
            <a:off x="4480560" y="3113164"/>
            <a:ext cx="472440" cy="407276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Connector 49"/>
          <p:cNvCxnSpPr/>
          <p:nvPr/>
        </p:nvCxnSpPr>
        <p:spPr>
          <a:xfrm>
            <a:off x="4495800" y="3251885"/>
            <a:ext cx="1524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4724400" y="3238500"/>
            <a:ext cx="1524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2" name="TextBox 51"/>
              <p:cNvSpPr txBox="1"/>
              <p:nvPr/>
            </p:nvSpPr>
            <p:spPr>
              <a:xfrm>
                <a:off x="3032760" y="2312908"/>
                <a:ext cx="685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110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2760" y="2312908"/>
                <a:ext cx="685800" cy="369332"/>
              </a:xfrm>
              <a:prstGeom prst="rect">
                <a:avLst/>
              </a:prstGeom>
              <a:blipFill rotWithShape="1">
                <a:blip r:embed="rId3"/>
                <a:stretch>
                  <a:fillRect l="-8036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4" name="Curved Connector 53"/>
          <p:cNvCxnSpPr/>
          <p:nvPr/>
        </p:nvCxnSpPr>
        <p:spPr>
          <a:xfrm rot="10800000" flipV="1">
            <a:off x="2762250" y="2438399"/>
            <a:ext cx="400051" cy="253365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8" name="TextBox 57"/>
              <p:cNvSpPr txBox="1"/>
              <p:nvPr/>
            </p:nvSpPr>
            <p:spPr>
              <a:xfrm>
                <a:off x="5029200" y="2977634"/>
                <a:ext cx="685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70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2977634"/>
                <a:ext cx="685800" cy="369332"/>
              </a:xfrm>
              <a:prstGeom prst="rect">
                <a:avLst/>
              </a:prstGeom>
              <a:blipFill rotWithShape="1">
                <a:blip r:embed="rId4"/>
                <a:stretch>
                  <a:fillRect l="-7080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9" name="Curved Connector 58"/>
          <p:cNvCxnSpPr>
            <a:stCxn id="58" idx="1"/>
          </p:cNvCxnSpPr>
          <p:nvPr/>
        </p:nvCxnSpPr>
        <p:spPr>
          <a:xfrm rot="10800000" flipV="1">
            <a:off x="4678680" y="3162300"/>
            <a:ext cx="350520" cy="762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3" name="TextBox 62"/>
              <p:cNvSpPr txBox="1"/>
              <p:nvPr/>
            </p:nvSpPr>
            <p:spPr>
              <a:xfrm>
                <a:off x="5619750" y="2253733"/>
                <a:ext cx="685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120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9750" y="2253733"/>
                <a:ext cx="685800" cy="369332"/>
              </a:xfrm>
              <a:prstGeom prst="rect">
                <a:avLst/>
              </a:prstGeom>
              <a:blipFill rotWithShape="1">
                <a:blip r:embed="rId5"/>
                <a:stretch>
                  <a:fillRect l="-8036" t="-8333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4" name="Curved Connector 63"/>
          <p:cNvCxnSpPr/>
          <p:nvPr/>
        </p:nvCxnSpPr>
        <p:spPr>
          <a:xfrm rot="10800000" flipV="1">
            <a:off x="5067300" y="2379224"/>
            <a:ext cx="681992" cy="440176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09139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4-1 &amp; 4-2 Worksheet Check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82296" indent="0">
                  <a:buNone/>
                </a:pPr>
                <a:r>
                  <a:rPr lang="en-US" dirty="0" smtClean="0"/>
                  <a:t>14) 61</a:t>
                </a:r>
              </a:p>
              <a:p>
                <a:pPr marL="82296" indent="0">
                  <a:buNone/>
                </a:pPr>
                <a:r>
                  <a:rPr lang="en-US" dirty="0" smtClean="0"/>
                  <a:t>15) 20</a:t>
                </a:r>
              </a:p>
              <a:p>
                <a:pPr marL="82296" indent="0">
                  <a:buNone/>
                </a:pPr>
                <a:r>
                  <a:rPr lang="en-US" dirty="0" smtClean="0"/>
                  <a:t>16) 55</a:t>
                </a:r>
              </a:p>
              <a:p>
                <a:pPr marL="82296" indent="0">
                  <a:buNone/>
                </a:pPr>
                <a:r>
                  <a:rPr lang="en-US" dirty="0" smtClean="0"/>
                  <a:t>17) 112</a:t>
                </a:r>
              </a:p>
              <a:p>
                <a:pPr marL="82296" indent="0">
                  <a:buNone/>
                </a:pPr>
                <a:r>
                  <a:rPr lang="en-US" dirty="0" smtClean="0"/>
                  <a:t>18) 112 - </a:t>
                </a:r>
                <a:r>
                  <a:rPr lang="en-US" i="1" dirty="0" smtClean="0"/>
                  <a:t>m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∠</m:t>
                    </m:r>
                    <m:r>
                      <a:rPr lang="en-US" b="0" i="0" smtClean="0">
                        <a:latin typeface="Cambria Math"/>
                        <a:ea typeface="Cambria Math"/>
                      </a:rPr>
                      <m:t>3</m:t>
                    </m:r>
                  </m:oMath>
                </a14:m>
                <a:r>
                  <a:rPr lang="en-US" dirty="0" smtClean="0"/>
                  <a:t>  (*this is different than 9A saw!)</a:t>
                </a:r>
              </a:p>
              <a:p>
                <a:pPr marL="82296" indent="0">
                  <a:buNone/>
                </a:pPr>
                <a:r>
                  <a:rPr lang="en-US" dirty="0" smtClean="0"/>
                  <a:t>19) 112 - </a:t>
                </a:r>
                <a:r>
                  <a:rPr lang="en-US" i="1" dirty="0"/>
                  <a:t>m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∠</m:t>
                    </m:r>
                    <m:r>
                      <a:rPr lang="en-US" b="0" i="0" smtClean="0">
                        <a:latin typeface="Cambria Math"/>
                        <a:ea typeface="Cambria Math"/>
                      </a:rPr>
                      <m:t>2</m:t>
                    </m:r>
                  </m:oMath>
                </a14:m>
                <a:endParaRPr lang="en-US" dirty="0" smtClean="0"/>
              </a:p>
              <a:p>
                <a:pPr marL="82296" indent="0">
                  <a:buNone/>
                </a:pPr>
                <a:r>
                  <a:rPr lang="en-US" dirty="0" smtClean="0"/>
                  <a:t>20) </a:t>
                </a:r>
                <a:r>
                  <a:rPr lang="en-US" i="1" dirty="0"/>
                  <a:t>m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  <a:ea typeface="Cambria Math"/>
                      </a:rPr>
                      <m:t>E</m:t>
                    </m:r>
                    <m:r>
                      <a:rPr lang="en-US" b="0" i="0" smtClean="0">
                        <a:latin typeface="Cambria Math"/>
                        <a:ea typeface="Cambria Math"/>
                      </a:rPr>
                      <m:t>=81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r>
                  <a:rPr lang="en-US" dirty="0" smtClean="0"/>
                  <a:t>, </a:t>
                </a:r>
                <a:r>
                  <a:rPr lang="en-US" i="1" dirty="0"/>
                  <a:t>m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  <a:ea typeface="Cambria Math"/>
                      </a:rPr>
                      <m:t>D</m:t>
                    </m:r>
                    <m:r>
                      <a:rPr lang="en-US"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0" i="0" smtClean="0">
                        <a:latin typeface="Cambria Math"/>
                        <a:ea typeface="Cambria Math"/>
                      </a:rPr>
                      <m:t>27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r>
                  <a:rPr lang="en-US" dirty="0" smtClean="0"/>
                  <a:t>, </a:t>
                </a:r>
                <a:r>
                  <a:rPr lang="en-US" i="1" dirty="0"/>
                  <a:t>m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  <a:ea typeface="Cambria Math"/>
                      </a:rPr>
                      <m:t>F</m:t>
                    </m:r>
                    <m:r>
                      <a:rPr lang="en-US"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0" i="0" smtClean="0">
                        <a:latin typeface="Cambria Math"/>
                        <a:ea typeface="Cambria Math"/>
                      </a:rPr>
                      <m:t>72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76" t="-16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1746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7593686" y="4434981"/>
            <a:ext cx="1447800" cy="3844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7007192" y="3507353"/>
            <a:ext cx="228600" cy="4918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5635592" y="3506720"/>
            <a:ext cx="228600" cy="4918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7479386" y="3485929"/>
            <a:ext cx="228600" cy="4918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6107786" y="3485296"/>
            <a:ext cx="228600" cy="4918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6076951" y="4433626"/>
            <a:ext cx="1378861" cy="33920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239000" y="3485297"/>
            <a:ext cx="433625" cy="49185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5890974" y="3518637"/>
            <a:ext cx="433625" cy="49185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4419600" y="4419600"/>
            <a:ext cx="1479110" cy="33920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7010400" y="3524060"/>
            <a:ext cx="463613" cy="49185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632386" y="3524061"/>
            <a:ext cx="463613" cy="49185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7620000" y="4038600"/>
            <a:ext cx="1447800" cy="3844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981700" y="4038600"/>
            <a:ext cx="1485900" cy="33920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388290" y="4038600"/>
            <a:ext cx="1479110" cy="33920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467600" y="3505833"/>
            <a:ext cx="228600" cy="4918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096000" y="3505200"/>
            <a:ext cx="228600" cy="4918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239000" y="3505200"/>
            <a:ext cx="228600" cy="49185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867400" y="3505202"/>
            <a:ext cx="228600" cy="49185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010400" y="3505200"/>
            <a:ext cx="228600" cy="49185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638800" y="3505200"/>
            <a:ext cx="228600" cy="49185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§4-3 Exploring Congruent Triangles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8153400" cy="2514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Congruent means “having the same shape and size”.</a:t>
            </a:r>
          </a:p>
          <a:p>
            <a:r>
              <a:rPr lang="en-US" sz="2800" dirty="0" smtClean="0"/>
              <a:t>So what would it take for two triangles to be congruent?</a:t>
            </a:r>
          </a:p>
          <a:p>
            <a:pPr lvl="1"/>
            <a:r>
              <a:rPr lang="en-US" sz="2400" dirty="0" smtClean="0"/>
              <a:t>All the angles are congruent.</a:t>
            </a:r>
          </a:p>
          <a:p>
            <a:pPr lvl="1"/>
            <a:r>
              <a:rPr lang="en-US" sz="2400" dirty="0" smtClean="0"/>
              <a:t>All the sides are congruent.</a:t>
            </a:r>
            <a:endParaRPr lang="en-US" sz="2400" dirty="0"/>
          </a:p>
        </p:txBody>
      </p:sp>
      <p:sp>
        <p:nvSpPr>
          <p:cNvPr id="4" name="Isosceles Triangle 3"/>
          <p:cNvSpPr/>
          <p:nvPr/>
        </p:nvSpPr>
        <p:spPr>
          <a:xfrm>
            <a:off x="1117349" y="4804261"/>
            <a:ext cx="1524000" cy="1313793"/>
          </a:xfrm>
          <a:prstGeom prst="triangle">
            <a:avLst>
              <a:gd name="adj" fmla="val 7079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 rot="2411127">
            <a:off x="2918291" y="4714442"/>
            <a:ext cx="1524000" cy="1313793"/>
          </a:xfrm>
          <a:prstGeom prst="triangle">
            <a:avLst>
              <a:gd name="adj" fmla="val 7079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88749" y="5882729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A</a:t>
            </a:r>
            <a:endParaRPr lang="en-US" i="1" dirty="0"/>
          </a:p>
        </p:txBody>
      </p:sp>
      <p:sp>
        <p:nvSpPr>
          <p:cNvPr id="7" name="TextBox 6"/>
          <p:cNvSpPr txBox="1"/>
          <p:nvPr/>
        </p:nvSpPr>
        <p:spPr>
          <a:xfrm>
            <a:off x="2031749" y="4466213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B</a:t>
            </a:r>
            <a:endParaRPr lang="en-US" i="1" dirty="0"/>
          </a:p>
        </p:txBody>
      </p:sp>
      <p:sp>
        <p:nvSpPr>
          <p:cNvPr id="8" name="TextBox 7"/>
          <p:cNvSpPr txBox="1"/>
          <p:nvPr/>
        </p:nvSpPr>
        <p:spPr>
          <a:xfrm>
            <a:off x="2590800" y="5955268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</a:t>
            </a:r>
            <a:endParaRPr lang="en-US" i="1" dirty="0"/>
          </a:p>
        </p:txBody>
      </p:sp>
      <p:sp>
        <p:nvSpPr>
          <p:cNvPr id="9" name="TextBox 8"/>
          <p:cNvSpPr txBox="1"/>
          <p:nvPr/>
        </p:nvSpPr>
        <p:spPr>
          <a:xfrm>
            <a:off x="2362200" y="5142738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4244509" y="4800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E</a:t>
            </a:r>
            <a:endParaRPr lang="en-US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3664390" y="6336268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F</a:t>
            </a:r>
            <a:endParaRPr lang="en-US" i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4343400" y="3518637"/>
                <a:ext cx="4953002" cy="13858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𝐴𝐵𝐶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≅∆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𝐷𝐸𝐹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⇔</m:t>
                      </m:r>
                    </m:oMath>
                  </m:oMathPara>
                </a14:m>
                <a:endParaRPr lang="en-US" sz="2800" b="0" i="1" dirty="0" smtClean="0">
                  <a:latin typeface="Cambria Math"/>
                  <a:ea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  <a:ea typeface="Cambria Math"/>
                      </a:rPr>
                      <m:t>∠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≅∠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𝐷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,∠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≅</m:t>
                    </m:r>
                  </m:oMath>
                </a14:m>
                <a:r>
                  <a:rPr lang="en-US" sz="2800" b="0" dirty="0" smtClean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  <a:ea typeface="Cambria Math"/>
                      </a:rPr>
                      <m:t>∠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𝐸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,  ∠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𝐶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≅</m:t>
                    </m:r>
                  </m:oMath>
                </a14:m>
                <a:r>
                  <a:rPr lang="en-US" sz="2800" b="0" dirty="0" smtClean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  <a:ea typeface="Cambria Math"/>
                      </a:rPr>
                      <m:t>∠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𝐹</m:t>
                    </m:r>
                  </m:oMath>
                </a14:m>
                <a:r>
                  <a:rPr lang="en-US" sz="2800" dirty="0" smtClean="0"/>
                  <a:t>,</a:t>
                </a:r>
              </a:p>
              <a:p>
                <a:r>
                  <a:rPr lang="en-US" sz="2800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8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/>
                          </a:rPr>
                          <m:t>𝐴𝐵</m:t>
                        </m:r>
                      </m:e>
                    </m:acc>
                    <m:r>
                      <a:rPr lang="en-US" sz="2800" b="0" i="1" smtClean="0">
                        <a:latin typeface="Cambria Math"/>
                        <a:ea typeface="Cambria Math"/>
                      </a:rPr>
                      <m:t>≅</m:t>
                    </m:r>
                  </m:oMath>
                </a14:m>
                <a:r>
                  <a:rPr lang="en-US" sz="2800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8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/>
                          </a:rPr>
                          <m:t>𝐷𝐸</m:t>
                        </m:r>
                      </m:e>
                    </m:acc>
                  </m:oMath>
                </a14:m>
                <a:r>
                  <a:rPr lang="en-US" sz="2800" dirty="0" smtClean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8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/>
                          </a:rPr>
                          <m:t>𝐵𝐶</m:t>
                        </m:r>
                      </m:e>
                    </m:acc>
                    <m:r>
                      <a:rPr lang="en-US" sz="2800" b="0" i="1" smtClean="0">
                        <a:latin typeface="Cambria Math"/>
                        <a:ea typeface="Cambria Math"/>
                      </a:rPr>
                      <m:t>≅</m:t>
                    </m:r>
                  </m:oMath>
                </a14:m>
                <a:r>
                  <a:rPr lang="en-US" sz="2800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8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/>
                          </a:rPr>
                          <m:t>𝐸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𝐹</m:t>
                        </m:r>
                      </m:e>
                    </m:acc>
                  </m:oMath>
                </a14:m>
                <a:r>
                  <a:rPr lang="en-US" sz="2800" dirty="0" smtClean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8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/>
                          </a:rPr>
                          <m:t>𝐴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𝐶</m:t>
                        </m:r>
                      </m:e>
                    </m:acc>
                    <m:r>
                      <a:rPr lang="en-US" sz="2800" b="0" i="1" smtClean="0">
                        <a:latin typeface="Cambria Math"/>
                        <a:ea typeface="Cambria Math"/>
                      </a:rPr>
                      <m:t>≅</m:t>
                    </m:r>
                  </m:oMath>
                </a14:m>
                <a:r>
                  <a:rPr lang="en-US" sz="2800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8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/>
                          </a:rPr>
                          <m:t>𝐷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𝐹</m:t>
                        </m:r>
                      </m:e>
                    </m:acc>
                  </m:oMath>
                </a14:m>
                <a:endParaRPr lang="en-US" sz="2800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3518637"/>
                <a:ext cx="4953002" cy="1385892"/>
              </a:xfrm>
              <a:prstGeom prst="rect">
                <a:avLst/>
              </a:prstGeom>
              <a:blipFill rotWithShape="1">
                <a:blip r:embed="rId2"/>
                <a:stretch>
                  <a:fillRect r="-616" b="-109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35724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4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9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5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1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4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0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6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1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7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3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6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2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8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1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7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3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9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5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2" grpId="1" animBg="1"/>
      <p:bldP spid="30" grpId="0" animBg="1"/>
      <p:bldP spid="30" grpId="1" animBg="1"/>
      <p:bldP spid="31" grpId="0" animBg="1"/>
      <p:bldP spid="31" grpId="1" animBg="1"/>
      <p:bldP spid="28" grpId="0" animBg="1"/>
      <p:bldP spid="28" grpId="1" animBg="1"/>
      <p:bldP spid="29" grpId="0" animBg="1"/>
      <p:bldP spid="29" grpId="1" animBg="1"/>
      <p:bldP spid="27" grpId="0" animBg="1"/>
      <p:bldP spid="27" grpId="1" animBg="1"/>
      <p:bldP spid="26" grpId="0" animBg="1"/>
      <p:bldP spid="26" grpId="1" animBg="1"/>
      <p:bldP spid="25" grpId="0" animBg="1"/>
      <p:bldP spid="25" grpId="1" animBg="1"/>
      <p:bldP spid="24" grpId="0" animBg="1"/>
      <p:bldP spid="24" grpId="1" animBg="1"/>
      <p:bldP spid="23" grpId="0" animBg="1"/>
      <p:bldP spid="23" grpId="1" animBg="1"/>
      <p:bldP spid="22" grpId="0" animBg="1"/>
      <p:bldP spid="22" grpId="1" animBg="1"/>
      <p:bldP spid="21" grpId="0" animBg="1"/>
      <p:bldP spid="21" grpId="1" animBg="1"/>
      <p:bldP spid="20" grpId="0" animBg="1"/>
      <p:bldP spid="20" grpId="1" animBg="1"/>
      <p:bldP spid="19" grpId="0" animBg="1"/>
      <p:bldP spid="19" grpId="1" animBg="1"/>
      <p:bldP spid="18" grpId="0" animBg="1"/>
      <p:bldP spid="18" grpId="1" animBg="1"/>
      <p:bldP spid="17" grpId="0" animBg="1"/>
      <p:bldP spid="17" grpId="1" animBg="1"/>
      <p:bldP spid="16" grpId="0" animBg="1"/>
      <p:bldP spid="16" grpId="1" animBg="1"/>
      <p:bldP spid="15" grpId="0" animBg="1"/>
      <p:bldP spid="15" grpId="1" animBg="1"/>
      <p:bldP spid="14" grpId="0" animBg="1"/>
      <p:bldP spid="14" grpId="1" animBg="1"/>
      <p:bldP spid="13" grpId="0" animBg="1"/>
      <p:bldP spid="13" grpId="1" animBg="1"/>
      <p:bldP spid="3" grpId="0" build="p"/>
      <p:bldP spid="4" grpId="0" animBg="1"/>
      <p:bldP spid="5" grpId="0" animBg="1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§4-3 Exploring Congruent Triangles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447800"/>
            <a:ext cx="9067800" cy="213360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82296" indent="0">
              <a:buNone/>
            </a:pPr>
            <a:r>
              <a:rPr lang="en-US" dirty="0" smtClean="0"/>
              <a:t>Theorem: </a:t>
            </a:r>
            <a:br>
              <a:rPr lang="en-US" dirty="0" smtClean="0"/>
            </a:br>
            <a:r>
              <a:rPr lang="en-US" sz="2200" dirty="0" smtClean="0"/>
              <a:t>(CPCTC – Corresponding Parts of Congruent Triangles are Congruent)</a:t>
            </a:r>
          </a:p>
          <a:p>
            <a:pPr marL="82296" indent="0">
              <a:buNone/>
            </a:pPr>
            <a:r>
              <a:rPr lang="en-US" dirty="0" smtClean="0"/>
              <a:t>Two triangles are congruent if and only if their corresponding parts are congruent.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0432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§4-3 Exploring Congruent Triangles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435608" y="1447800"/>
                <a:ext cx="7498080" cy="685800"/>
              </a:xfrm>
            </p:spPr>
            <p:txBody>
              <a:bodyPr>
                <a:normAutofit fontScale="62500" lnSpcReduction="20000"/>
              </a:bodyPr>
              <a:lstStyle/>
              <a:p>
                <a:r>
                  <a:rPr lang="en-US" dirty="0" smtClean="0"/>
                  <a:t>Given: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𝑇𝑈</m:t>
                        </m:r>
                      </m:e>
                    </m:acc>
                    <m:r>
                      <a:rPr lang="en-US" i="1" smtClean="0">
                        <a:latin typeface="Cambria Math"/>
                        <a:ea typeface="Cambria Math"/>
                      </a:rPr>
                      <m:t>⊥</m:t>
                    </m:r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𝑅𝑆</m:t>
                        </m:r>
                      </m:e>
                    </m:acc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Cambria Math"/>
                      </a:rPr>
                      <m:t>∠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𝑅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≅</m:t>
                    </m:r>
                    <m:r>
                      <a:rPr lang="en-US" i="1" dirty="0">
                        <a:latin typeface="Cambria Math"/>
                        <a:ea typeface="Cambria Math"/>
                      </a:rPr>
                      <m:t>∠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𝑆</m:t>
                    </m:r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𝑈𝑅</m:t>
                        </m:r>
                      </m:e>
                    </m:acc>
                    <m:r>
                      <a:rPr lang="en-US" i="1">
                        <a:latin typeface="Cambria Math"/>
                        <a:ea typeface="Cambria Math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𝑈𝑆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, 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𝑇𝑅</m:t>
                        </m:r>
                      </m:e>
                    </m:acc>
                    <m:r>
                      <a:rPr lang="en-US" i="1">
                        <a:latin typeface="Cambria Math"/>
                        <a:ea typeface="Cambria Math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𝑇𝑆</m:t>
                        </m:r>
                      </m:e>
                    </m:acc>
                  </m:oMath>
                </a14:m>
                <a:endParaRPr lang="en-US" dirty="0" smtClean="0"/>
              </a:p>
              <a:p>
                <a:r>
                  <a:rPr lang="en-US" dirty="0" smtClean="0"/>
                  <a:t>Prove: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𝑇𝑈𝑅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≅∆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𝑇𝑈𝑆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35608" y="1447800"/>
                <a:ext cx="7498080" cy="685800"/>
              </a:xfrm>
              <a:blipFill rotWithShape="1">
                <a:blip r:embed="rId2"/>
                <a:stretch>
                  <a:fillRect t="-13393" b="-116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ight Triangle 3"/>
          <p:cNvSpPr/>
          <p:nvPr/>
        </p:nvSpPr>
        <p:spPr>
          <a:xfrm>
            <a:off x="4419600" y="2209800"/>
            <a:ext cx="3200400" cy="1676400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Triangle 4"/>
          <p:cNvSpPr/>
          <p:nvPr/>
        </p:nvSpPr>
        <p:spPr>
          <a:xfrm flipH="1">
            <a:off x="1219200" y="2209800"/>
            <a:ext cx="3200400" cy="1676400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343400" y="1828800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T</a:t>
            </a:r>
            <a:endParaRPr lang="en-US" i="1" dirty="0"/>
          </a:p>
        </p:txBody>
      </p:sp>
      <p:sp>
        <p:nvSpPr>
          <p:cNvPr id="7" name="TextBox 6"/>
          <p:cNvSpPr txBox="1"/>
          <p:nvPr/>
        </p:nvSpPr>
        <p:spPr>
          <a:xfrm>
            <a:off x="4267200" y="3886200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U</a:t>
            </a:r>
            <a:endParaRPr lang="en-US" i="1" dirty="0"/>
          </a:p>
        </p:txBody>
      </p:sp>
      <p:sp>
        <p:nvSpPr>
          <p:cNvPr id="8" name="TextBox 7"/>
          <p:cNvSpPr txBox="1"/>
          <p:nvPr/>
        </p:nvSpPr>
        <p:spPr>
          <a:xfrm>
            <a:off x="990600" y="3886200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</a:t>
            </a:r>
            <a:endParaRPr lang="en-US" i="1" dirty="0"/>
          </a:p>
        </p:txBody>
      </p:sp>
      <p:sp>
        <p:nvSpPr>
          <p:cNvPr id="9" name="TextBox 8"/>
          <p:cNvSpPr txBox="1"/>
          <p:nvPr/>
        </p:nvSpPr>
        <p:spPr>
          <a:xfrm>
            <a:off x="7583409" y="3751152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</a:t>
            </a:r>
            <a:endParaRPr lang="en-US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990600" y="4343400"/>
            <a:ext cx="815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Plan for Proof: Show all three pairs of angles and all three pairs of sides are congruent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3352800" y="4648200"/>
            <a:ext cx="1714500" cy="0"/>
          </a:xfrm>
          <a:prstGeom prst="line">
            <a:avLst/>
          </a:prstGeom>
          <a:ln w="3810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905500" y="4684157"/>
            <a:ext cx="1714500" cy="0"/>
          </a:xfrm>
          <a:prstGeom prst="line">
            <a:avLst/>
          </a:prstGeom>
          <a:ln w="381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 13"/>
              <p:cNvSpPr/>
              <p:nvPr/>
            </p:nvSpPr>
            <p:spPr>
              <a:xfrm>
                <a:off x="3551054" y="4744998"/>
                <a:ext cx="11352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/>
                          <a:ea typeface="Cambria Math"/>
                        </a:rPr>
                        <m:t>∠</m:t>
                      </m:r>
                      <m:r>
                        <a:rPr lang="en-US" b="0" i="1" dirty="0" smtClean="0">
                          <a:latin typeface="Cambria Math"/>
                          <a:ea typeface="Cambria Math"/>
                        </a:rPr>
                        <m:t>𝑅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≅</m:t>
                      </m:r>
                      <m:r>
                        <a:rPr lang="en-US" i="1" dirty="0">
                          <a:latin typeface="Cambria Math"/>
                          <a:ea typeface="Cambria Math"/>
                        </a:rPr>
                        <m:t>∠</m:t>
                      </m:r>
                      <m:r>
                        <a:rPr lang="en-US" b="0" i="1" dirty="0" smtClean="0">
                          <a:latin typeface="Cambria Math"/>
                          <a:ea typeface="Cambria Math"/>
                        </a:rPr>
                        <m:t>𝑆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1054" y="4744998"/>
                <a:ext cx="1135246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4"/>
              <p:cNvSpPr/>
              <p:nvPr/>
            </p:nvSpPr>
            <p:spPr>
              <a:xfrm>
                <a:off x="3224642" y="5181600"/>
                <a:ext cx="172835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/>
                          <a:ea typeface="Cambria Math"/>
                        </a:rPr>
                        <m:t>∠</m:t>
                      </m:r>
                      <m:r>
                        <a:rPr lang="en-US" b="0" i="1" dirty="0" smtClean="0">
                          <a:latin typeface="Cambria Math"/>
                          <a:ea typeface="Cambria Math"/>
                        </a:rPr>
                        <m:t>𝑇𝑈</m:t>
                      </m:r>
                      <m:r>
                        <a:rPr lang="en-US" b="0" i="1" dirty="0" smtClean="0">
                          <a:latin typeface="Cambria Math"/>
                          <a:ea typeface="Cambria Math"/>
                        </a:rPr>
                        <m:t>𝑅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≅</m:t>
                      </m:r>
                      <m:r>
                        <a:rPr lang="en-US" i="1" dirty="0">
                          <a:latin typeface="Cambria Math"/>
                          <a:ea typeface="Cambria Math"/>
                        </a:rPr>
                        <m:t>∠</m:t>
                      </m:r>
                      <m:r>
                        <a:rPr lang="en-US" b="0" i="1" dirty="0" smtClean="0">
                          <a:latin typeface="Cambria Math"/>
                          <a:ea typeface="Cambria Math"/>
                        </a:rPr>
                        <m:t>𝑇𝑈</m:t>
                      </m:r>
                      <m:r>
                        <a:rPr lang="en-US" b="0" i="1" dirty="0" smtClean="0">
                          <a:latin typeface="Cambria Math"/>
                          <a:ea typeface="Cambria Math"/>
                        </a:rPr>
                        <m:t>𝑆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4642" y="5181600"/>
                <a:ext cx="1728358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angle 15"/>
              <p:cNvSpPr/>
              <p:nvPr/>
            </p:nvSpPr>
            <p:spPr>
              <a:xfrm>
                <a:off x="3200400" y="5955268"/>
                <a:ext cx="172611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/>
                          <a:ea typeface="Cambria Math"/>
                        </a:rPr>
                        <m:t>∠</m:t>
                      </m:r>
                      <m:r>
                        <a:rPr lang="en-US" b="0" i="1" dirty="0" smtClean="0">
                          <a:latin typeface="Cambria Math"/>
                          <a:ea typeface="Cambria Math"/>
                        </a:rPr>
                        <m:t>𝑅𝑇𝑈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≅</m:t>
                      </m:r>
                      <m:r>
                        <a:rPr lang="en-US" i="1" dirty="0">
                          <a:latin typeface="Cambria Math"/>
                          <a:ea typeface="Cambria Math"/>
                        </a:rPr>
                        <m:t>∠</m:t>
                      </m:r>
                      <m:r>
                        <a:rPr lang="en-US" b="0" i="1" dirty="0" smtClean="0">
                          <a:latin typeface="Cambria Math"/>
                          <a:ea typeface="Cambria Math"/>
                        </a:rPr>
                        <m:t>𝑆𝑇𝑈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5955268"/>
                <a:ext cx="1726114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Rectangle 16"/>
              <p:cNvSpPr/>
              <p:nvPr/>
            </p:nvSpPr>
            <p:spPr>
              <a:xfrm>
                <a:off x="1046729" y="5105400"/>
                <a:ext cx="40107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/>
                          <a:ea typeface="Cambria Math"/>
                        </a:rPr>
                        <m:t>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6729" y="5105400"/>
                <a:ext cx="401071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Arrow Connector 18"/>
          <p:cNvCxnSpPr>
            <a:stCxn id="17" idx="3"/>
            <a:endCxn id="20" idx="1"/>
          </p:cNvCxnSpPr>
          <p:nvPr/>
        </p:nvCxnSpPr>
        <p:spPr>
          <a:xfrm flipV="1">
            <a:off x="1447800" y="5287923"/>
            <a:ext cx="539207" cy="21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Rectangle 19"/>
              <p:cNvSpPr/>
              <p:nvPr/>
            </p:nvSpPr>
            <p:spPr>
              <a:xfrm>
                <a:off x="1987007" y="5103257"/>
                <a:ext cx="86991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ea typeface="Cambria Math"/>
                  </a:rPr>
                  <a:t>4 rt.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Cambria Math"/>
                      </a:rPr>
                      <m:t>∠</m:t>
                    </m:r>
                  </m:oMath>
                </a14:m>
                <a:r>
                  <a:rPr lang="en-US" dirty="0" smtClean="0"/>
                  <a:t>s</a:t>
                </a:r>
                <a:endParaRPr lang="en-US" dirty="0"/>
              </a:p>
            </p:txBody>
          </p:sp>
        </mc:Choice>
        <mc:Fallback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7007" y="5103257"/>
                <a:ext cx="869918" cy="369332"/>
              </a:xfrm>
              <a:prstGeom prst="rect">
                <a:avLst/>
              </a:prstGeom>
              <a:blipFill rotWithShape="1">
                <a:blip r:embed="rId7"/>
                <a:stretch>
                  <a:fillRect l="-6294" t="-8197" r="-4895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Arrow Connector 22"/>
          <p:cNvCxnSpPr>
            <a:stCxn id="20" idx="3"/>
            <a:endCxn id="15" idx="1"/>
          </p:cNvCxnSpPr>
          <p:nvPr/>
        </p:nvCxnSpPr>
        <p:spPr>
          <a:xfrm>
            <a:off x="2856925" y="5287923"/>
            <a:ext cx="367717" cy="783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5" idx="2"/>
            <a:endCxn id="16" idx="0"/>
          </p:cNvCxnSpPr>
          <p:nvPr/>
        </p:nvCxnSpPr>
        <p:spPr>
          <a:xfrm flipH="1">
            <a:off x="4063457" y="5550932"/>
            <a:ext cx="25364" cy="4043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/>
              <p:cNvSpPr txBox="1"/>
              <p:nvPr/>
            </p:nvSpPr>
            <p:spPr>
              <a:xfrm>
                <a:off x="1333500" y="4744998"/>
                <a:ext cx="1485900" cy="369332"/>
              </a:xfrm>
              <a:prstGeom prst="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If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Cambria Math"/>
                      </a:rPr>
                      <m:t>⊥</m:t>
                    </m:r>
                    <m:r>
                      <a:rPr lang="en-US" dirty="0" smtClean="0"/>
                      <m:t>⇒</m:t>
                    </m:r>
                    <m:r>
                      <a:rPr lang="en-US" b="0" i="0" dirty="0" smtClean="0">
                        <a:latin typeface="Cambria Math"/>
                      </a:rPr>
                      <m:t>4 </m:t>
                    </m:r>
                    <m:r>
                      <m:rPr>
                        <m:sty m:val="p"/>
                      </m:rPr>
                      <a:rPr lang="en-US" b="0" i="0" dirty="0" smtClean="0">
                        <a:latin typeface="Cambria Math"/>
                      </a:rPr>
                      <m:t>rt</m:t>
                    </m:r>
                    <m:r>
                      <a:rPr lang="en-US" b="0" i="0" dirty="0" smtClean="0">
                        <a:latin typeface="Cambria Math"/>
                      </a:rPr>
                      <m:t> 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∠</m:t>
                    </m:r>
                  </m:oMath>
                </a14:m>
                <a:r>
                  <a:rPr lang="en-US" dirty="0" smtClean="0"/>
                  <a:t>s</a:t>
                </a:r>
                <a:endParaRPr lang="en-US" dirty="0"/>
              </a:p>
            </p:txBody>
          </p:sp>
        </mc:Choice>
        <mc:Fallback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3500" y="4744998"/>
                <a:ext cx="1485900" cy="369332"/>
              </a:xfrm>
              <a:prstGeom prst="rect">
                <a:avLst/>
              </a:prstGeom>
              <a:blipFill rotWithShape="1">
                <a:blip r:embed="rId8"/>
                <a:stretch>
                  <a:fillRect l="-2823" t="-4615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/>
              <p:cNvSpPr txBox="1"/>
              <p:nvPr/>
            </p:nvSpPr>
            <p:spPr>
              <a:xfrm>
                <a:off x="2209800" y="5474732"/>
                <a:ext cx="1447800" cy="369332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Rt.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  <a:ea typeface="Cambria Math"/>
                      </a:rPr>
                      <m:t>∠</m:t>
                    </m:r>
                  </m:oMath>
                </a14:m>
                <a:r>
                  <a:rPr lang="en-US" dirty="0" smtClean="0"/>
                  <a:t>s are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≅</m:t>
                    </m:r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5474732"/>
                <a:ext cx="1447800" cy="369332"/>
              </a:xfrm>
              <a:prstGeom prst="rect">
                <a:avLst/>
              </a:prstGeom>
              <a:blipFill rotWithShape="1">
                <a:blip r:embed="rId9"/>
                <a:stretch>
                  <a:fillRect l="-2905" t="-4615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/>
              <p:cNvSpPr txBox="1"/>
              <p:nvPr/>
            </p:nvSpPr>
            <p:spPr>
              <a:xfrm>
                <a:off x="4147252" y="5562600"/>
                <a:ext cx="1447800" cy="369332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3rd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  <a:ea typeface="Cambria Math"/>
                      </a:rPr>
                      <m:t>∠</m:t>
                    </m:r>
                  </m:oMath>
                </a14:m>
                <a:r>
                  <a:rPr lang="en-US" dirty="0" smtClean="0"/>
                  <a:t>s Th.</a:t>
                </a:r>
                <a:endParaRPr lang="en-US" dirty="0"/>
              </a:p>
            </p:txBody>
          </p:sp>
        </mc:Choice>
        <mc:Fallback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7252" y="5562600"/>
                <a:ext cx="1447800" cy="369332"/>
              </a:xfrm>
              <a:prstGeom prst="rect">
                <a:avLst/>
              </a:prstGeom>
              <a:blipFill rotWithShape="1">
                <a:blip r:embed="rId10"/>
                <a:stretch>
                  <a:fillRect l="-2479" t="-4688" b="-203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Rectangle 31"/>
              <p:cNvSpPr/>
              <p:nvPr/>
            </p:nvSpPr>
            <p:spPr>
              <a:xfrm>
                <a:off x="6324600" y="4756378"/>
                <a:ext cx="1148070" cy="3699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𝑈𝑅</m:t>
                          </m:r>
                        </m:e>
                      </m:acc>
                      <m:r>
                        <a:rPr lang="en-US" i="1">
                          <a:latin typeface="Cambria Math"/>
                          <a:ea typeface="Cambria Math"/>
                        </a:rPr>
                        <m:t>≅</m:t>
                      </m:r>
                      <m:acc>
                        <m:accPr>
                          <m:chr m:val="̅"/>
                          <m:ctrlPr>
                            <a:rPr lang="en-US" i="1" smtClean="0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𝑈𝑆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4600" y="4756378"/>
                <a:ext cx="1148070" cy="36990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Rectangle 32"/>
              <p:cNvSpPr/>
              <p:nvPr/>
            </p:nvSpPr>
            <p:spPr>
              <a:xfrm>
                <a:off x="6345438" y="5102680"/>
                <a:ext cx="1106393" cy="3699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𝑇𝑅</m:t>
                          </m:r>
                        </m:e>
                      </m:acc>
                      <m:r>
                        <a:rPr lang="en-US" i="1">
                          <a:latin typeface="Cambria Math"/>
                          <a:ea typeface="Cambria Math"/>
                        </a:rPr>
                        <m:t>≅</m:t>
                      </m:r>
                      <m:acc>
                        <m:accPr>
                          <m:chr m:val="̅"/>
                          <m:ctrlPr>
                            <a:rPr lang="en-US" i="1" smtClean="0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𝑇𝑆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5438" y="5102680"/>
                <a:ext cx="1106393" cy="369909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Rectangle 33"/>
              <p:cNvSpPr/>
              <p:nvPr/>
            </p:nvSpPr>
            <p:spPr>
              <a:xfrm>
                <a:off x="6497838" y="5568145"/>
                <a:ext cx="115223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𝑇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𝑈</m:t>
                          </m:r>
                        </m:e>
                      </m:acc>
                      <m:r>
                        <a:rPr lang="en-US" i="1">
                          <a:latin typeface="Cambria Math"/>
                          <a:ea typeface="Cambria Math"/>
                        </a:rPr>
                        <m:t>≅</m:t>
                      </m:r>
                      <m:acc>
                        <m:accPr>
                          <m:chr m:val="̅"/>
                          <m:ctrlPr>
                            <a:rPr lang="en-US" i="1" smtClean="0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𝑇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𝑈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7838" y="5568145"/>
                <a:ext cx="1152239" cy="369332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/>
          <p:cNvSpPr txBox="1"/>
          <p:nvPr/>
        </p:nvSpPr>
        <p:spPr>
          <a:xfrm>
            <a:off x="6840459" y="5844064"/>
            <a:ext cx="1236741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(Reflexive)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7358090" y="4756955"/>
            <a:ext cx="59055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(G)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7335759" y="5114330"/>
            <a:ext cx="59055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(G)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4575877" y="4706303"/>
            <a:ext cx="59055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(G)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857250" y="5383768"/>
            <a:ext cx="59055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(G)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2357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§4-3 Exploring Congruent Triangles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2"/>
              <p:cNvSpPr txBox="1">
                <a:spLocks/>
              </p:cNvSpPr>
              <p:nvPr/>
            </p:nvSpPr>
            <p:spPr>
              <a:xfrm>
                <a:off x="1435608" y="1447800"/>
                <a:ext cx="7498080" cy="685800"/>
              </a:xfrm>
              <a:prstGeom prst="rect">
                <a:avLst/>
              </a:prstGeom>
            </p:spPr>
            <p:txBody>
              <a:bodyPr>
                <a:normAutofit fontScale="62500" lnSpcReduction="20000"/>
              </a:bodyPr>
              <a:lstStyle>
                <a:lvl1pPr marL="365760" indent="-283464" algn="l" rtl="0" eaLnBrk="1" latinLnBrk="0" hangingPunct="1">
                  <a:lnSpc>
                    <a:spcPct val="100000"/>
                  </a:lnSpc>
                  <a:spcBef>
                    <a:spcPts val="6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37744" algn="l" rtl="0" eaLnBrk="1" latinLnBrk="0" hangingPunct="1">
                  <a:lnSpc>
                    <a:spcPct val="100000"/>
                  </a:lnSpc>
                  <a:spcBef>
                    <a:spcPts val="550"/>
                  </a:spcBef>
                  <a:buClr>
                    <a:schemeClr val="accent1"/>
                  </a:buClr>
                  <a:buFont typeface="Verdana"/>
                  <a:buChar char="◦"/>
                  <a:defRPr kumimoji="0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886968" indent="-228600" algn="l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 2"/>
                  <a:buChar char="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97280" indent="-173736" algn="l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buClr>
                    <a:schemeClr val="accent3"/>
                  </a:buClr>
                  <a:buFont typeface="Wingdings 2"/>
                  <a:buChar char="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298448" indent="-182880" algn="l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buClr>
                    <a:schemeClr val="accent4"/>
                  </a:buClr>
                  <a:buFont typeface="Wingdings 2"/>
                  <a:buChar char="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508760" indent="-182880" algn="l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buClr>
                    <a:schemeClr val="accent5"/>
                  </a:buClr>
                  <a:buFont typeface="Wingdings 2"/>
                  <a:buChar char="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719072" indent="-182880" algn="l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buClr>
                    <a:schemeClr val="accent6"/>
                  </a:buClr>
                  <a:buFont typeface="Wingdings 2"/>
                  <a:buChar char="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920240" indent="-182880" algn="l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buClr>
                    <a:schemeClr val="accent6"/>
                  </a:buClr>
                  <a:buFont typeface="Wingdings 2"/>
                  <a:buChar char="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130552" indent="-182880" algn="l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buClr>
                    <a:schemeClr val="accent6"/>
                  </a:buClr>
                  <a:buFont typeface="Wingdings 2"/>
                  <a:buChar char="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  <a:extLst/>
              </a:lstStyle>
              <a:p>
                <a:r>
                  <a:rPr lang="en-US" dirty="0" smtClean="0"/>
                  <a:t>Given: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i="1" smtClean="0">
                            <a:latin typeface="Cambria Math"/>
                          </a:rPr>
                          <m:t>𝑇𝑈</m:t>
                        </m:r>
                      </m:e>
                    </m:acc>
                    <m:r>
                      <a:rPr lang="en-US" i="1" smtClean="0">
                        <a:latin typeface="Cambria Math"/>
                        <a:ea typeface="Cambria Math"/>
                      </a:rPr>
                      <m:t>⊥</m:t>
                    </m:r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𝑅𝑆</m:t>
                        </m:r>
                      </m:e>
                    </m:acc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Cambria Math"/>
                      </a:rPr>
                      <m:t>∠</m:t>
                    </m:r>
                    <m:r>
                      <a:rPr lang="en-US" i="1" dirty="0" smtClean="0">
                        <a:latin typeface="Cambria Math"/>
                        <a:ea typeface="Cambria Math"/>
                      </a:rPr>
                      <m:t>𝑅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≅</m:t>
                    </m:r>
                    <m:r>
                      <a:rPr lang="en-US" i="1" dirty="0">
                        <a:latin typeface="Cambria Math"/>
                        <a:ea typeface="Cambria Math"/>
                      </a:rPr>
                      <m:t>∠</m:t>
                    </m:r>
                    <m:r>
                      <a:rPr lang="en-US" i="1" dirty="0" smtClean="0">
                        <a:latin typeface="Cambria Math"/>
                        <a:ea typeface="Cambria Math"/>
                      </a:rPr>
                      <m:t>𝑆</m:t>
                    </m:r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i="1" smtClean="0">
                            <a:latin typeface="Cambria Math"/>
                          </a:rPr>
                          <m:t>𝑈𝑅</m:t>
                        </m:r>
                      </m:e>
                    </m:acc>
                    <m:r>
                      <a:rPr lang="en-US" i="1">
                        <a:latin typeface="Cambria Math"/>
                        <a:ea typeface="Cambria Math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𝑈𝑆</m:t>
                        </m:r>
                      </m:e>
                    </m:acc>
                    <m:r>
                      <a:rPr lang="en-US" i="1" smtClean="0">
                        <a:latin typeface="Cambria Math"/>
                      </a:rPr>
                      <m:t>, </m:t>
                    </m:r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i="1" smtClean="0">
                            <a:latin typeface="Cambria Math"/>
                          </a:rPr>
                          <m:t>𝑇𝑅</m:t>
                        </m:r>
                      </m:e>
                    </m:acc>
                    <m:r>
                      <a:rPr lang="en-US" i="1">
                        <a:latin typeface="Cambria Math"/>
                        <a:ea typeface="Cambria Math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𝑇𝑆</m:t>
                        </m:r>
                      </m:e>
                    </m:acc>
                  </m:oMath>
                </a14:m>
                <a:endParaRPr lang="en-US" dirty="0" smtClean="0"/>
              </a:p>
              <a:p>
                <a:r>
                  <a:rPr lang="en-US" dirty="0" smtClean="0"/>
                  <a:t>Prove: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i="1" smtClean="0">
                        <a:latin typeface="Cambria Math"/>
                        <a:ea typeface="Cambria Math"/>
                      </a:rPr>
                      <m:t>𝑇𝑈𝑅</m:t>
                    </m:r>
                    <m:r>
                      <a:rPr lang="en-US" i="1" smtClean="0">
                        <a:latin typeface="Cambria Math"/>
                        <a:ea typeface="Cambria Math"/>
                      </a:rPr>
                      <m:t>≅∆</m:t>
                    </m:r>
                    <m:r>
                      <a:rPr lang="en-US" i="1" smtClean="0">
                        <a:latin typeface="Cambria Math"/>
                        <a:ea typeface="Cambria Math"/>
                      </a:rPr>
                      <m:t>𝑇𝑈𝑆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5608" y="1447800"/>
                <a:ext cx="7498080" cy="685800"/>
              </a:xfrm>
              <a:prstGeom prst="rect">
                <a:avLst/>
              </a:prstGeom>
              <a:blipFill rotWithShape="1">
                <a:blip r:embed="rId2"/>
                <a:stretch>
                  <a:fillRect t="-13393" b="-116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ight Triangle 4"/>
          <p:cNvSpPr/>
          <p:nvPr/>
        </p:nvSpPr>
        <p:spPr>
          <a:xfrm>
            <a:off x="7566305" y="1682234"/>
            <a:ext cx="1018309" cy="533400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/>
          <p:cNvSpPr/>
          <p:nvPr/>
        </p:nvSpPr>
        <p:spPr>
          <a:xfrm flipH="1">
            <a:off x="6542802" y="1682234"/>
            <a:ext cx="1018309" cy="533400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 flipH="1">
            <a:off x="7488580" y="1357930"/>
            <a:ext cx="155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T</a:t>
            </a:r>
            <a:endParaRPr lang="en-US" i="1" dirty="0"/>
          </a:p>
        </p:txBody>
      </p:sp>
      <p:sp>
        <p:nvSpPr>
          <p:cNvPr id="8" name="TextBox 7"/>
          <p:cNvSpPr txBox="1"/>
          <p:nvPr/>
        </p:nvSpPr>
        <p:spPr>
          <a:xfrm>
            <a:off x="7457200" y="2215634"/>
            <a:ext cx="218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U</a:t>
            </a:r>
            <a:endParaRPr lang="en-US" i="1" dirty="0"/>
          </a:p>
        </p:txBody>
      </p:sp>
      <p:sp>
        <p:nvSpPr>
          <p:cNvPr id="9" name="TextBox 8"/>
          <p:cNvSpPr txBox="1"/>
          <p:nvPr/>
        </p:nvSpPr>
        <p:spPr>
          <a:xfrm>
            <a:off x="6310737" y="2030968"/>
            <a:ext cx="218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</a:t>
            </a:r>
            <a:endParaRPr lang="en-US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8584614" y="2030968"/>
            <a:ext cx="218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</a:t>
            </a:r>
            <a:endParaRPr lang="en-US" i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1" name="Table 1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99854468"/>
                  </p:ext>
                </p:extLst>
              </p:nvPr>
            </p:nvGraphicFramePr>
            <p:xfrm>
              <a:off x="1979459" y="2971800"/>
              <a:ext cx="6823364" cy="313550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973541"/>
                    <a:gridCol w="3849823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Statement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Reason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1)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i="1" smtClean="0">
                                      <a:latin typeface="Cambria Math"/>
                                    </a:rPr>
                                    <m:t>𝑇𝑈</m:t>
                                  </m:r>
                                </m:e>
                              </m:acc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⊥</m:t>
                              </m:r>
                              <m:acc>
                                <m:accPr>
                                  <m:chr m:val="̅"/>
                                  <m:ctrlPr>
                                    <a:rPr lang="en-US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i="1" smtClean="0">
                                      <a:latin typeface="Cambria Math"/>
                                      <a:ea typeface="Cambria Math"/>
                                    </a:rPr>
                                    <m:t>𝑅𝑆</m:t>
                                  </m:r>
                                </m:e>
                              </m:acc>
                            </m:oMath>
                          </a14:m>
                          <a:r>
                            <a:rPr lang="en-US" dirty="0" smtClean="0"/>
                            <a:t>, </a:t>
                          </a:r>
                          <a14:m>
                            <m:oMath xmlns:m="http://schemas.openxmlformats.org/officeDocument/2006/math">
                              <m:r>
                                <a:rPr lang="en-US" i="1" dirty="0" smtClean="0">
                                  <a:latin typeface="Cambria Math"/>
                                  <a:ea typeface="Cambria Math"/>
                                </a:rPr>
                                <m:t>∠</m:t>
                              </m:r>
                              <m:r>
                                <a:rPr lang="en-US" i="1" dirty="0" smtClean="0">
                                  <a:latin typeface="Cambria Math"/>
                                  <a:ea typeface="Cambria Math"/>
                                </a:rPr>
                                <m:t>𝑅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≅</m:t>
                              </m:r>
                              <m:r>
                                <a:rPr lang="en-US" i="1" dirty="0">
                                  <a:latin typeface="Cambria Math"/>
                                  <a:ea typeface="Cambria Math"/>
                                </a:rPr>
                                <m:t>∠</m:t>
                              </m:r>
                              <m:r>
                                <a:rPr lang="en-US" i="1" dirty="0" smtClean="0">
                                  <a:latin typeface="Cambria Math"/>
                                  <a:ea typeface="Cambria Math"/>
                                </a:rPr>
                                <m:t>𝑆</m:t>
                              </m:r>
                            </m:oMath>
                          </a14:m>
                          <a:r>
                            <a:rPr lang="en-US" dirty="0" smtClean="0"/>
                            <a:t>,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i="1" smtClean="0">
                                      <a:latin typeface="Cambria Math"/>
                                    </a:rPr>
                                    <m:t>𝑈𝑅</m:t>
                                  </m:r>
                                </m:e>
                              </m:acc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≅</m:t>
                              </m:r>
                              <m:acc>
                                <m:accPr>
                                  <m:chr m:val="̅"/>
                                  <m:ctrlPr>
                                    <a:rPr lang="en-US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i="1" smtClean="0">
                                      <a:latin typeface="Cambria Math"/>
                                      <a:ea typeface="Cambria Math"/>
                                    </a:rPr>
                                    <m:t>𝑈𝑆</m:t>
                                  </m:r>
                                </m:e>
                              </m:acc>
                              <m:r>
                                <a:rPr lang="en-US" i="1" smtClean="0">
                                  <a:latin typeface="Cambria Math"/>
                                </a:rPr>
                                <m:t>, </m:t>
                              </m:r>
                              <m:acc>
                                <m:accPr>
                                  <m:chr m:val="̅"/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i="1" smtClean="0">
                                      <a:latin typeface="Cambria Math"/>
                                    </a:rPr>
                                    <m:t>𝑇𝑅</m:t>
                                  </m:r>
                                </m:e>
                              </m:acc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≅</m:t>
                              </m:r>
                              <m:acc>
                                <m:accPr>
                                  <m:chr m:val="̅"/>
                                  <m:ctrlPr>
                                    <a:rPr lang="en-US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i="1" smtClean="0">
                                      <a:latin typeface="Cambria Math"/>
                                      <a:ea typeface="Cambria Math"/>
                                    </a:rPr>
                                    <m:t>𝑇𝑆</m:t>
                                  </m:r>
                                </m:e>
                              </m:acc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342900" indent="-342900">
                            <a:buAutoNum type="arabicParenR"/>
                          </a:pPr>
                          <a:r>
                            <a:rPr lang="en-US" dirty="0" smtClean="0"/>
                            <a:t>Given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2) </a:t>
                          </a:r>
                          <a14:m>
                            <m:oMath xmlns:m="http://schemas.openxmlformats.org/officeDocument/2006/math">
                              <m:r>
                                <a:rPr lang="en-US" i="1" dirty="0" smtClean="0">
                                  <a:latin typeface="Cambria Math"/>
                                  <a:ea typeface="Cambria Math"/>
                                </a:rPr>
                                <m:t>∠</m:t>
                              </m:r>
                              <m:r>
                                <a:rPr lang="en-US" b="0" i="1" dirty="0" smtClean="0">
                                  <a:latin typeface="Cambria Math"/>
                                  <a:ea typeface="Cambria Math"/>
                                </a:rPr>
                                <m:t>𝑇𝑈𝑅</m:t>
                              </m:r>
                              <m:r>
                                <a:rPr lang="en-US" b="0" i="1" dirty="0" smtClean="0">
                                  <a:latin typeface="Cambria Math"/>
                                  <a:ea typeface="Cambria Math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&amp; </m:t>
                              </m:r>
                              <m:r>
                                <a:rPr lang="en-US" i="1" dirty="0">
                                  <a:latin typeface="Cambria Math"/>
                                  <a:ea typeface="Cambria Math"/>
                                </a:rPr>
                                <m:t>∠</m:t>
                              </m:r>
                              <m:r>
                                <a:rPr lang="en-US" b="0" i="1" dirty="0" smtClean="0">
                                  <a:latin typeface="Cambria Math"/>
                                  <a:ea typeface="Cambria Math"/>
                                </a:rPr>
                                <m:t>𝑇𝑈𝑆</m:t>
                              </m:r>
                            </m:oMath>
                          </a14:m>
                          <a:r>
                            <a:rPr lang="en-US" dirty="0" smtClean="0"/>
                            <a:t> are rt. </a:t>
                          </a:r>
                          <a14:m>
                            <m:oMath xmlns:m="http://schemas.openxmlformats.org/officeDocument/2006/math">
                              <m:r>
                                <a:rPr lang="en-US" i="1" dirty="0" smtClean="0">
                                  <a:latin typeface="Cambria Math"/>
                                  <a:ea typeface="Cambria Math"/>
                                </a:rPr>
                                <m:t>∠</m:t>
                              </m:r>
                            </m:oMath>
                          </a14:m>
                          <a:r>
                            <a:rPr lang="en-US" baseline="0" dirty="0" smtClean="0"/>
                            <a:t>s 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2) </a:t>
                          </a:r>
                          <a:r>
                            <a:rPr lang="en-US" dirty="0" smtClean="0"/>
                            <a:t>If lines are </a:t>
                          </a:r>
                          <a14:m>
                            <m:oMath xmlns:m="http://schemas.openxmlformats.org/officeDocument/2006/math">
                              <m:r>
                                <a:rPr lang="en-US" i="1" dirty="0" smtClean="0">
                                  <a:latin typeface="Cambria Math"/>
                                  <a:ea typeface="Cambria Math"/>
                                </a:rPr>
                                <m:t>⊥</m:t>
                              </m:r>
                              <m:r>
                                <a:rPr lang="en-US" dirty="0" smtClean="0">
                                  <a:latin typeface="Cambria Math"/>
                                </a:rPr>
                                <m:t>⇒</m:t>
                              </m:r>
                              <m:r>
                                <m:rPr>
                                  <m:sty m:val="p"/>
                                </m:rPr>
                                <a:rPr lang="en-US" b="0" i="0" dirty="0" smtClean="0">
                                  <a:latin typeface="Cambria Math"/>
                                </a:rPr>
                                <m:t>they</m:t>
                              </m:r>
                              <m:r>
                                <a:rPr lang="en-US" b="0" i="0" dirty="0" smtClean="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b="0" i="0" dirty="0" smtClean="0">
                                  <a:latin typeface="Cambria Math"/>
                                </a:rPr>
                                <m:t>form</m:t>
                              </m:r>
                              <m:r>
                                <a:rPr lang="en-US" b="0" i="0" dirty="0" smtClean="0">
                                  <a:latin typeface="Cambria Math"/>
                                </a:rPr>
                                <m:t> 4 </m:t>
                              </m:r>
                              <m:r>
                                <m:rPr>
                                  <m:sty m:val="p"/>
                                </m:rPr>
                                <a:rPr lang="en-US" b="0" i="0" dirty="0" smtClean="0">
                                  <a:latin typeface="Cambria Math"/>
                                </a:rPr>
                                <m:t>rt</m:t>
                              </m:r>
                              <m:r>
                                <a:rPr lang="en-US" b="0" i="0" dirty="0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0" i="1" dirty="0" smtClean="0">
                                  <a:latin typeface="Cambria Math"/>
                                  <a:ea typeface="Cambria Math"/>
                                </a:rPr>
                                <m:t>∠</m:t>
                              </m:r>
                            </m:oMath>
                          </a14:m>
                          <a:r>
                            <a:rPr lang="en-US" dirty="0" smtClean="0"/>
                            <a:t>s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3) </a:t>
                          </a:r>
                          <a14:m>
                            <m:oMath xmlns:m="http://schemas.openxmlformats.org/officeDocument/2006/math">
                              <m:r>
                                <a:rPr lang="en-US" i="1" dirty="0" smtClean="0">
                                  <a:latin typeface="Cambria Math"/>
                                  <a:ea typeface="Cambria Math"/>
                                </a:rPr>
                                <m:t>∠</m:t>
                              </m:r>
                              <m:r>
                                <a:rPr lang="en-US" b="0" i="1" dirty="0" smtClean="0">
                                  <a:latin typeface="Cambria Math"/>
                                  <a:ea typeface="Cambria Math"/>
                                </a:rPr>
                                <m:t>𝑇𝑈𝑅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≅</m:t>
                              </m:r>
                              <m:r>
                                <a:rPr lang="en-US" i="1" dirty="0">
                                  <a:latin typeface="Cambria Math"/>
                                  <a:ea typeface="Cambria Math"/>
                                </a:rPr>
                                <m:t>∠</m:t>
                              </m:r>
                              <m:r>
                                <a:rPr lang="en-US" b="0" i="1" dirty="0" smtClean="0">
                                  <a:latin typeface="Cambria Math"/>
                                  <a:ea typeface="Cambria Math"/>
                                </a:rPr>
                                <m:t>𝑇𝑈𝑆</m:t>
                              </m:r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3) Right Angle Theorem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4) </a:t>
                          </a:r>
                          <a14:m>
                            <m:oMath xmlns:m="http://schemas.openxmlformats.org/officeDocument/2006/math">
                              <m:r>
                                <a:rPr lang="en-US" i="1" dirty="0" smtClean="0">
                                  <a:latin typeface="Cambria Math"/>
                                  <a:ea typeface="Cambria Math"/>
                                </a:rPr>
                                <m:t>∠</m:t>
                              </m:r>
                              <m:r>
                                <a:rPr lang="en-US" b="0" i="1" dirty="0" smtClean="0">
                                  <a:latin typeface="Cambria Math"/>
                                  <a:ea typeface="Cambria Math"/>
                                </a:rPr>
                                <m:t>𝑅𝑇𝑈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≅</m:t>
                              </m:r>
                              <m:r>
                                <a:rPr lang="en-US" i="1" dirty="0">
                                  <a:latin typeface="Cambria Math"/>
                                  <a:ea typeface="Cambria Math"/>
                                </a:rPr>
                                <m:t>∠</m:t>
                              </m:r>
                              <m:r>
                                <a:rPr lang="en-US" b="0" i="1" dirty="0" smtClean="0">
                                  <a:latin typeface="Cambria Math"/>
                                  <a:ea typeface="Cambria Math"/>
                                </a:rPr>
                                <m:t>𝑆𝑇𝑈</m:t>
                              </m:r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4) 3</a:t>
                          </a:r>
                          <a:r>
                            <a:rPr lang="en-US" baseline="30000" dirty="0" smtClean="0"/>
                            <a:t>rd</a:t>
                          </a:r>
                          <a:r>
                            <a:rPr lang="en-US" dirty="0" smtClean="0"/>
                            <a:t> Angles Theorem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5)</a:t>
                          </a:r>
                          <a:r>
                            <a:rPr lang="en-US" baseline="0" dirty="0" smtClean="0"/>
                            <a:t>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𝑇𝑈</m:t>
                                  </m:r>
                                </m:e>
                              </m:acc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≅</m:t>
                              </m:r>
                              <m:acc>
                                <m:accPr>
                                  <m:chr m:val="̅"/>
                                  <m:ctrlPr>
                                    <a:rPr lang="en-US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𝑇𝑈</m:t>
                                  </m:r>
                                </m:e>
                              </m:acc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5) Reflexive Prop.</a:t>
                          </a:r>
                          <a:r>
                            <a:rPr lang="en-US" baseline="0" dirty="0" smtClean="0"/>
                            <a:t> of Segment </a:t>
                          </a:r>
                          <a14:m>
                            <m:oMath xmlns:m="http://schemas.openxmlformats.org/officeDocument/2006/math"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≅</m:t>
                              </m:r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6) </a:t>
                          </a:r>
                          <a14:m>
                            <m:oMath xmlns:m="http://schemas.openxmlformats.org/officeDocument/2006/math"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∆</m:t>
                              </m:r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𝑇𝑈𝑅</m:t>
                              </m:r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≅∆</m:t>
                              </m:r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𝑇𝑈𝑆</m:t>
                              </m:r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6) If corresponding</a:t>
                          </a:r>
                          <a:r>
                            <a:rPr lang="en-US" baseline="0" dirty="0" smtClean="0"/>
                            <a:t> parts are </a:t>
                          </a:r>
                          <a14:m>
                            <m:oMath xmlns:m="http://schemas.openxmlformats.org/officeDocument/2006/math"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≅</m:t>
                              </m:r>
                            </m:oMath>
                          </a14:m>
                          <a:r>
                            <a:rPr lang="en-US" dirty="0" smtClean="0"/>
                            <a:t> then </a:t>
                          </a:r>
                          <a:br>
                            <a:rPr lang="en-US" dirty="0" smtClean="0"/>
                          </a:br>
                          <a:r>
                            <a:rPr lang="en-US" dirty="0" smtClean="0"/>
                            <a:t>    2 </a:t>
                          </a:r>
                          <a14:m>
                            <m:oMath xmlns:m="http://schemas.openxmlformats.org/officeDocument/2006/math"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∆</m:t>
                              </m:r>
                            </m:oMath>
                          </a14:m>
                          <a:r>
                            <a:rPr lang="en-US" dirty="0" smtClean="0"/>
                            <a:t>s are </a:t>
                          </a:r>
                          <a14:m>
                            <m:oMath xmlns:m="http://schemas.openxmlformats.org/officeDocument/2006/math"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≅</m:t>
                              </m:r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11" name="Table 1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99854468"/>
                  </p:ext>
                </p:extLst>
              </p:nvPr>
            </p:nvGraphicFramePr>
            <p:xfrm>
              <a:off x="1979459" y="2971800"/>
              <a:ext cx="6823364" cy="313550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973541"/>
                    <a:gridCol w="3849823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Statement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Reason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64122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205" t="-62857" r="-129508" b="-34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342900" indent="-342900">
                            <a:buAutoNum type="arabicParenR"/>
                          </a:pPr>
                          <a:r>
                            <a:rPr lang="en-US" dirty="0" smtClean="0"/>
                            <a:t>Given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205" t="-280328" r="-129508" b="-4967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77496" t="-280328" r="-158" b="-496721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205" t="-386667" r="-129508" b="-40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3) Right Angle Theorem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205" t="-478689" r="-129508" b="-2983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4) 3</a:t>
                          </a:r>
                          <a:r>
                            <a:rPr lang="en-US" baseline="30000" dirty="0" smtClean="0"/>
                            <a:t>rd</a:t>
                          </a:r>
                          <a:r>
                            <a:rPr lang="en-US" dirty="0" smtClean="0"/>
                            <a:t> Angles Theorem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205" t="-578689" r="-129508" b="-1983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77496" t="-578689" r="-158" b="-198361"/>
                          </a:stretch>
                        </a:blipFill>
                      </a:tcPr>
                    </a:tc>
                  </a:tr>
                  <a:tr h="6400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205" t="-394286" r="-129508" b="-152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77496" t="-394286" r="-158" b="-15238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749786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§4-3 Exploring Congruent Triangles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Congruence of Triangles is Symmetric, Reflexive and Transitive</a:t>
                </a:r>
              </a:p>
              <a:p>
                <a:r>
                  <a:rPr lang="en-US" dirty="0" smtClean="0"/>
                  <a:t>Symmetric Property of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≅</m:t>
                    </m:r>
                    <m:r>
                      <a:rPr lang="en-US" i="1" smtClean="0">
                        <a:latin typeface="Cambria Math"/>
                        <a:ea typeface="Cambria Math"/>
                      </a:rPr>
                      <m:t>∆</m:t>
                    </m:r>
                  </m:oMath>
                </a14:m>
                <a:r>
                  <a:rPr lang="en-US" dirty="0" smtClean="0"/>
                  <a:t>s:</a:t>
                </a:r>
              </a:p>
              <a:p>
                <a:pPr lvl="1"/>
                <a:r>
                  <a:rPr lang="en-US" dirty="0" smtClean="0"/>
                  <a:t>If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𝐴𝐵𝐶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≅∆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𝐷𝐸𝐹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⇒∆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𝐷𝐸𝐹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≅∆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𝐴𝐵𝐶</m:t>
                    </m:r>
                  </m:oMath>
                </a14:m>
                <a:endParaRPr lang="en-US" b="0" dirty="0" smtClean="0">
                  <a:ea typeface="Cambria Math"/>
                </a:endParaRPr>
              </a:p>
              <a:p>
                <a:r>
                  <a:rPr lang="en-US" dirty="0" smtClean="0"/>
                  <a:t>Reflexive</a:t>
                </a:r>
                <a:r>
                  <a:rPr lang="en-US" dirty="0"/>
                  <a:t> Property of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≅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∆</m:t>
                    </m:r>
                  </m:oMath>
                </a14:m>
                <a:r>
                  <a:rPr lang="en-US" dirty="0" smtClean="0"/>
                  <a:t>s:</a:t>
                </a:r>
              </a:p>
              <a:p>
                <a:pPr lvl="1"/>
                <a:r>
                  <a:rPr lang="en-US" dirty="0" smtClean="0"/>
                  <a:t>If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𝐴𝐵𝐶</m:t>
                    </m:r>
                  </m:oMath>
                </a14:m>
                <a:r>
                  <a:rPr lang="en-US" dirty="0" smtClean="0"/>
                  <a:t> exists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⇒∆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𝐴𝐵𝐶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≅∆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𝐴𝐵𝐶</m:t>
                    </m:r>
                  </m:oMath>
                </a14:m>
                <a:endParaRPr lang="en-US" dirty="0" smtClean="0">
                  <a:ea typeface="Cambria Math"/>
                </a:endParaRPr>
              </a:p>
              <a:p>
                <a:r>
                  <a:rPr lang="en-US" dirty="0" smtClean="0">
                    <a:ea typeface="Cambria Math"/>
                  </a:rPr>
                  <a:t>Transitive</a:t>
                </a:r>
                <a:r>
                  <a:rPr lang="en-US" dirty="0"/>
                  <a:t> Property of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≅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∆</m:t>
                    </m:r>
                  </m:oMath>
                </a14:m>
                <a:r>
                  <a:rPr lang="en-US" dirty="0" smtClean="0"/>
                  <a:t>s</a:t>
                </a:r>
                <a:r>
                  <a:rPr lang="en-US" dirty="0" smtClean="0">
                    <a:ea typeface="Cambria Math"/>
                  </a:rPr>
                  <a:t>:</a:t>
                </a:r>
              </a:p>
              <a:p>
                <a:pPr lvl="1"/>
                <a:r>
                  <a:rPr lang="en-US" dirty="0" smtClean="0"/>
                  <a:t>If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𝐴𝐵𝐶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≅∆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𝐷𝐸𝐹</m:t>
                    </m:r>
                  </m:oMath>
                </a14:m>
                <a:r>
                  <a:rPr lang="en-US" dirty="0" smtClean="0">
                    <a:ea typeface="Cambria Math"/>
                  </a:rPr>
                  <a:t>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𝐷𝐸𝐹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≅∆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𝐺𝐻𝐼</m:t>
                    </m:r>
                  </m:oMath>
                </a14:m>
                <a:r>
                  <a:rPr lang="en-US" b="0" i="1" dirty="0" smtClean="0">
                    <a:latin typeface="Cambria Math"/>
                    <a:ea typeface="Cambria Math"/>
                  </a:rPr>
                  <a:t/>
                </a:r>
                <a:br>
                  <a:rPr lang="en-US" b="0" i="1" dirty="0" smtClean="0">
                    <a:latin typeface="Cambria Math"/>
                    <a:ea typeface="Cambria Math"/>
                  </a:rPr>
                </a:br>
                <a:r>
                  <a:rPr lang="en-US" b="0" i="1" dirty="0" smtClean="0">
                    <a:latin typeface="Cambria Math"/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⇒∆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𝐴𝐵𝐶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≅∆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𝐺𝐻𝐼</m:t>
                    </m:r>
                  </m:oMath>
                </a14:m>
                <a:endParaRPr lang="en-US" dirty="0">
                  <a:ea typeface="Cambria Math"/>
                </a:endParaRPr>
              </a:p>
              <a:p>
                <a:pPr lvl="1"/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6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82098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p. 199-200 </a:t>
            </a:r>
            <a:endParaRPr lang="en-US" sz="3600" dirty="0" smtClean="0"/>
          </a:p>
          <a:p>
            <a:pPr marL="82296" indent="0">
              <a:buNone/>
            </a:pPr>
            <a:r>
              <a:rPr lang="en-US" sz="3600" dirty="0" smtClean="0"/>
              <a:t>#</a:t>
            </a:r>
            <a:r>
              <a:rPr lang="en-US" sz="3600" dirty="0"/>
              <a:t>9, 10, 12, 24, 27-29all, 30-34even</a:t>
            </a:r>
          </a:p>
          <a:p>
            <a:endParaRPr lang="en-US" sz="3600" dirty="0"/>
          </a:p>
        </p:txBody>
      </p:sp>
      <p:pic>
        <p:nvPicPr>
          <p:cNvPr id="1028" name="Picture 4" descr="C:\Users\Dria\AppData\Local\Microsoft\Windows\Temporary Internet Files\Content.IE5\9VEHLZD6\MC90039078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28600"/>
            <a:ext cx="1797710" cy="1709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Dria\AppData\Local\Microsoft\Windows\Temporary Internet Files\Content.IE5\60XSNQGQ\MP900442481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648200"/>
            <a:ext cx="27432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973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341</TotalTime>
  <Words>617</Words>
  <Application>Microsoft Office PowerPoint</Application>
  <PresentationFormat>On-screen Show (4:3)</PresentationFormat>
  <Paragraphs>104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Solstice</vt:lpstr>
      <vt:lpstr>Tuesday, October 16, 2012</vt:lpstr>
      <vt:lpstr>4-1 &amp; 4-2 Worksheet Check</vt:lpstr>
      <vt:lpstr>4-1 &amp; 4-2 Worksheet Check</vt:lpstr>
      <vt:lpstr>§4-3 Exploring Congruent Triangles</vt:lpstr>
      <vt:lpstr>§4-3 Exploring Congruent Triangles</vt:lpstr>
      <vt:lpstr>§4-3 Exploring Congruent Triangles</vt:lpstr>
      <vt:lpstr>§4-3 Exploring Congruent Triangles</vt:lpstr>
      <vt:lpstr>§4-3 Exploring Congruent Triangles</vt:lpstr>
      <vt:lpstr>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Tuesday, October 16, 2012</dc:title>
  <dc:creator>Dria</dc:creator>
  <cp:lastModifiedBy>Dria</cp:lastModifiedBy>
  <cp:revision>8</cp:revision>
  <dcterms:created xsi:type="dcterms:W3CDTF">2012-10-16T14:32:11Z</dcterms:created>
  <dcterms:modified xsi:type="dcterms:W3CDTF">2012-10-16T20:14:01Z</dcterms:modified>
</cp:coreProperties>
</file>